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8" r:id="rId3"/>
    <p:sldId id="264" r:id="rId4"/>
    <p:sldId id="265" r:id="rId5"/>
    <p:sldId id="266" r:id="rId6"/>
    <p:sldId id="263" r:id="rId7"/>
  </p:sldIdLst>
  <p:sldSz cx="12192000" cy="6858000"/>
  <p:notesSz cx="6858000" cy="9144000"/>
  <p:embeddedFontLst>
    <p:embeddedFont>
      <p:font typeface="pil" panose="020B0600000101010101" charset="-127"/>
      <p:regular r:id="rId8"/>
    </p:embeddedFont>
    <p:embeddedFont>
      <p:font typeface="-윤디자인웹바탕" panose="020B0600000101010101" charset="-127"/>
      <p:regular r:id="rId9"/>
    </p:embeddedFont>
    <p:embeddedFont>
      <p:font typeface="맑은 고딕" panose="020B0503020000020004" pitchFamily="50" charset="-127"/>
      <p:regular r:id="rId10"/>
      <p:bold r:id="rId11"/>
    </p:embeddedFont>
    <p:embeddedFont>
      <p:font typeface="Engravers MT" panose="02090707080505020304" pitchFamily="18" charset="0"/>
      <p:regular r:id="rId1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3940" userDrawn="1">
          <p15:clr>
            <a:srgbClr val="A4A3A4"/>
          </p15:clr>
        </p15:guide>
        <p15:guide id="4" pos="4040" userDrawn="1">
          <p15:clr>
            <a:srgbClr val="A4A3A4"/>
          </p15:clr>
        </p15:guide>
        <p15:guide id="5" orient="horz" pos="2260" userDrawn="1">
          <p15:clr>
            <a:srgbClr val="A4A3A4"/>
          </p15:clr>
        </p15:guide>
        <p15:guide id="6" pos="41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06368"/>
    <a:srgbClr val="6C7B82"/>
    <a:srgbClr val="A2A39E"/>
    <a:srgbClr val="B5B3B4"/>
    <a:srgbClr val="B98E87"/>
    <a:srgbClr val="514859"/>
    <a:srgbClr val="527A86"/>
    <a:srgbClr val="756F7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30" autoAdjust="0"/>
    <p:restoredTop sz="94660"/>
  </p:normalViewPr>
  <p:slideViewPr>
    <p:cSldViewPr snapToGrid="0" showGuides="1">
      <p:cViewPr>
        <p:scale>
          <a:sx n="50" d="100"/>
          <a:sy n="50" d="100"/>
        </p:scale>
        <p:origin x="-1704" y="-874"/>
      </p:cViewPr>
      <p:guideLst>
        <p:guide orient="horz" pos="2160"/>
        <p:guide orient="horz" pos="2260"/>
        <p:guide pos="3840"/>
        <p:guide pos="3940"/>
        <p:guide pos="4040"/>
        <p:guide pos="41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C7218-6D55-49C5-BC1C-06EED036E1C2}" type="datetimeFigureOut">
              <a:rPr lang="ko-KR" altLang="en-US" smtClean="0"/>
              <a:t>2019-09-24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4F87B9-3CA3-4DA5-8FBC-5627490CBB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56021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C7218-6D55-49C5-BC1C-06EED036E1C2}" type="datetimeFigureOut">
              <a:rPr lang="ko-KR" altLang="en-US" smtClean="0"/>
              <a:t>2019-09-24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4F87B9-3CA3-4DA5-8FBC-5627490CBB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39724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C7218-6D55-49C5-BC1C-06EED036E1C2}" type="datetimeFigureOut">
              <a:rPr lang="ko-KR" altLang="en-US" smtClean="0"/>
              <a:t>2019-09-24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4F87B9-3CA3-4DA5-8FBC-5627490CBB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33651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C7218-6D55-49C5-BC1C-06EED036E1C2}" type="datetimeFigureOut">
              <a:rPr lang="ko-KR" altLang="en-US" smtClean="0"/>
              <a:t>2019-09-24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4F87B9-3CA3-4DA5-8FBC-5627490CBB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53535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C7218-6D55-49C5-BC1C-06EED036E1C2}" type="datetimeFigureOut">
              <a:rPr lang="ko-KR" altLang="en-US" smtClean="0"/>
              <a:t>2019-09-24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4F87B9-3CA3-4DA5-8FBC-5627490CBB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9783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C7218-6D55-49C5-BC1C-06EED036E1C2}" type="datetimeFigureOut">
              <a:rPr lang="ko-KR" altLang="en-US" smtClean="0"/>
              <a:t>2019-09-24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4F87B9-3CA3-4DA5-8FBC-5627490CBB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16563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C7218-6D55-49C5-BC1C-06EED036E1C2}" type="datetimeFigureOut">
              <a:rPr lang="ko-KR" altLang="en-US" smtClean="0"/>
              <a:t>2019-09-24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4F87B9-3CA3-4DA5-8FBC-5627490CBB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67133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C7218-6D55-49C5-BC1C-06EED036E1C2}" type="datetimeFigureOut">
              <a:rPr lang="ko-KR" altLang="en-US" smtClean="0"/>
              <a:t>2019-09-24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4F87B9-3CA3-4DA5-8FBC-5627490CBB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20060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C7218-6D55-49C5-BC1C-06EED036E1C2}" type="datetimeFigureOut">
              <a:rPr lang="ko-KR" altLang="en-US" smtClean="0"/>
              <a:t>2019-09-24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4F87B9-3CA3-4DA5-8FBC-5627490CBB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07936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C7218-6D55-49C5-BC1C-06EED036E1C2}" type="datetimeFigureOut">
              <a:rPr lang="ko-KR" altLang="en-US" smtClean="0"/>
              <a:t>2019-09-24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4F87B9-3CA3-4DA5-8FBC-5627490CBB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62308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C7218-6D55-49C5-BC1C-06EED036E1C2}" type="datetimeFigureOut">
              <a:rPr lang="ko-KR" altLang="en-US" smtClean="0"/>
              <a:t>2019-09-24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4F87B9-3CA3-4DA5-8FBC-5627490CBB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94045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4C7218-6D55-49C5-BC1C-06EED036E1C2}" type="datetimeFigureOut">
              <a:rPr lang="ko-KR" altLang="en-US" smtClean="0"/>
              <a:t>2019-09-24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4F87B9-3CA3-4DA5-8FBC-5627490CBB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4146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/>
          <p:cNvSpPr/>
          <p:nvPr/>
        </p:nvSpPr>
        <p:spPr>
          <a:xfrm>
            <a:off x="0" y="0"/>
            <a:ext cx="6096000" cy="6858000"/>
          </a:xfrm>
          <a:prstGeom prst="rtTriangle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각 삼각형 4"/>
          <p:cNvSpPr/>
          <p:nvPr/>
        </p:nvSpPr>
        <p:spPr>
          <a:xfrm>
            <a:off x="0" y="0"/>
            <a:ext cx="6096000" cy="6858000"/>
          </a:xfrm>
          <a:prstGeom prst="rtTriangle">
            <a:avLst/>
          </a:prstGeom>
          <a:solidFill>
            <a:srgbClr val="6C7B82">
              <a:alpha val="2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자유형: 도형 27"/>
          <p:cNvSpPr/>
          <p:nvPr/>
        </p:nvSpPr>
        <p:spPr>
          <a:xfrm>
            <a:off x="7924800" y="3276600"/>
            <a:ext cx="5715000" cy="3581400"/>
          </a:xfrm>
          <a:custGeom>
            <a:avLst/>
            <a:gdLst>
              <a:gd name="connsiteX0" fmla="*/ 0 w 1360830"/>
              <a:gd name="connsiteY0" fmla="*/ 0 h 3429000"/>
              <a:gd name="connsiteX1" fmla="*/ 608355 w 1360830"/>
              <a:gd name="connsiteY1" fmla="*/ 0 h 3429000"/>
              <a:gd name="connsiteX2" fmla="*/ 1360830 w 1360830"/>
              <a:gd name="connsiteY2" fmla="*/ 3429000 h 3429000"/>
              <a:gd name="connsiteX3" fmla="*/ 732180 w 1360830"/>
              <a:gd name="connsiteY3" fmla="*/ 3429000 h 3429000"/>
              <a:gd name="connsiteX4" fmla="*/ 202755 w 1360830"/>
              <a:gd name="connsiteY4" fmla="*/ 974922 h 3429000"/>
              <a:gd name="connsiteX5" fmla="*/ 0 w 1360830"/>
              <a:gd name="connsiteY5" fmla="*/ 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60830" h="3429000">
                <a:moveTo>
                  <a:pt x="0" y="0"/>
                </a:moveTo>
                <a:lnTo>
                  <a:pt x="608355" y="0"/>
                </a:lnTo>
                <a:lnTo>
                  <a:pt x="1360830" y="3429000"/>
                </a:lnTo>
                <a:lnTo>
                  <a:pt x="732180" y="3429000"/>
                </a:lnTo>
                <a:lnTo>
                  <a:pt x="202755" y="974922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29" name="자유형: 도형 28"/>
          <p:cNvSpPr/>
          <p:nvPr/>
        </p:nvSpPr>
        <p:spPr>
          <a:xfrm>
            <a:off x="8858250" y="3276600"/>
            <a:ext cx="5715000" cy="3581400"/>
          </a:xfrm>
          <a:custGeom>
            <a:avLst/>
            <a:gdLst>
              <a:gd name="connsiteX0" fmla="*/ 0 w 1360830"/>
              <a:gd name="connsiteY0" fmla="*/ 0 h 3429000"/>
              <a:gd name="connsiteX1" fmla="*/ 608355 w 1360830"/>
              <a:gd name="connsiteY1" fmla="*/ 0 h 3429000"/>
              <a:gd name="connsiteX2" fmla="*/ 1360830 w 1360830"/>
              <a:gd name="connsiteY2" fmla="*/ 3429000 h 3429000"/>
              <a:gd name="connsiteX3" fmla="*/ 732180 w 1360830"/>
              <a:gd name="connsiteY3" fmla="*/ 3429000 h 3429000"/>
              <a:gd name="connsiteX4" fmla="*/ 202755 w 1360830"/>
              <a:gd name="connsiteY4" fmla="*/ 974922 h 3429000"/>
              <a:gd name="connsiteX5" fmla="*/ 0 w 1360830"/>
              <a:gd name="connsiteY5" fmla="*/ 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60830" h="3429000">
                <a:moveTo>
                  <a:pt x="0" y="0"/>
                </a:moveTo>
                <a:lnTo>
                  <a:pt x="608355" y="0"/>
                </a:lnTo>
                <a:lnTo>
                  <a:pt x="1360830" y="3429000"/>
                </a:lnTo>
                <a:lnTo>
                  <a:pt x="732180" y="3429000"/>
                </a:lnTo>
                <a:lnTo>
                  <a:pt x="202755" y="974922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자유형: 도형 18"/>
          <p:cNvSpPr/>
          <p:nvPr/>
        </p:nvSpPr>
        <p:spPr>
          <a:xfrm>
            <a:off x="6572250" y="0"/>
            <a:ext cx="5676900" cy="3924300"/>
          </a:xfrm>
          <a:custGeom>
            <a:avLst/>
            <a:gdLst>
              <a:gd name="connsiteX0" fmla="*/ 0 w 1360830"/>
              <a:gd name="connsiteY0" fmla="*/ 0 h 3429000"/>
              <a:gd name="connsiteX1" fmla="*/ 608355 w 1360830"/>
              <a:gd name="connsiteY1" fmla="*/ 0 h 3429000"/>
              <a:gd name="connsiteX2" fmla="*/ 1360830 w 1360830"/>
              <a:gd name="connsiteY2" fmla="*/ 3429000 h 3429000"/>
              <a:gd name="connsiteX3" fmla="*/ 732180 w 1360830"/>
              <a:gd name="connsiteY3" fmla="*/ 3429000 h 3429000"/>
              <a:gd name="connsiteX4" fmla="*/ 202755 w 1360830"/>
              <a:gd name="connsiteY4" fmla="*/ 974922 h 3429000"/>
              <a:gd name="connsiteX5" fmla="*/ 0 w 1360830"/>
              <a:gd name="connsiteY5" fmla="*/ 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60830" h="3429000">
                <a:moveTo>
                  <a:pt x="0" y="0"/>
                </a:moveTo>
                <a:lnTo>
                  <a:pt x="608355" y="0"/>
                </a:lnTo>
                <a:lnTo>
                  <a:pt x="1360830" y="3429000"/>
                </a:lnTo>
                <a:lnTo>
                  <a:pt x="732180" y="3429000"/>
                </a:lnTo>
                <a:lnTo>
                  <a:pt x="202755" y="974922"/>
                </a:lnTo>
                <a:lnTo>
                  <a:pt x="0" y="0"/>
                </a:lnTo>
                <a:close/>
              </a:path>
            </a:pathLst>
          </a:custGeom>
          <a:solidFill>
            <a:srgbClr val="6C7B82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자유형: 도형 24"/>
          <p:cNvSpPr/>
          <p:nvPr/>
        </p:nvSpPr>
        <p:spPr>
          <a:xfrm>
            <a:off x="7677150" y="0"/>
            <a:ext cx="5676900" cy="3924300"/>
          </a:xfrm>
          <a:custGeom>
            <a:avLst/>
            <a:gdLst>
              <a:gd name="connsiteX0" fmla="*/ 0 w 1360830"/>
              <a:gd name="connsiteY0" fmla="*/ 0 h 3429000"/>
              <a:gd name="connsiteX1" fmla="*/ 608355 w 1360830"/>
              <a:gd name="connsiteY1" fmla="*/ 0 h 3429000"/>
              <a:gd name="connsiteX2" fmla="*/ 1360830 w 1360830"/>
              <a:gd name="connsiteY2" fmla="*/ 3429000 h 3429000"/>
              <a:gd name="connsiteX3" fmla="*/ 732180 w 1360830"/>
              <a:gd name="connsiteY3" fmla="*/ 3429000 h 3429000"/>
              <a:gd name="connsiteX4" fmla="*/ 202755 w 1360830"/>
              <a:gd name="connsiteY4" fmla="*/ 974922 h 3429000"/>
              <a:gd name="connsiteX5" fmla="*/ 0 w 1360830"/>
              <a:gd name="connsiteY5" fmla="*/ 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60830" h="3429000">
                <a:moveTo>
                  <a:pt x="0" y="0"/>
                </a:moveTo>
                <a:lnTo>
                  <a:pt x="608355" y="0"/>
                </a:lnTo>
                <a:lnTo>
                  <a:pt x="1360830" y="3429000"/>
                </a:lnTo>
                <a:lnTo>
                  <a:pt x="732180" y="3429000"/>
                </a:lnTo>
                <a:lnTo>
                  <a:pt x="202755" y="974922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2" name="직선 연결선 31"/>
          <p:cNvCxnSpPr>
            <a:cxnSpLocks/>
          </p:cNvCxnSpPr>
          <p:nvPr/>
        </p:nvCxnSpPr>
        <p:spPr>
          <a:xfrm>
            <a:off x="8286750" y="2781300"/>
            <a:ext cx="2686050" cy="3181350"/>
          </a:xfrm>
          <a:prstGeom prst="line">
            <a:avLst/>
          </a:prstGeom>
          <a:ln>
            <a:solidFill>
              <a:srgbClr val="B5B3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/>
          <p:cNvSpPr/>
          <p:nvPr/>
        </p:nvSpPr>
        <p:spPr>
          <a:xfrm>
            <a:off x="2293223" y="2567106"/>
            <a:ext cx="1485900" cy="1710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7286625" y="4451416"/>
            <a:ext cx="3495675" cy="142192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3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CPMono_v07 Light" panose="02000509030000020004" pitchFamily="49" charset="0"/>
                <a:ea typeface="pil" panose="02000000000000000000" pitchFamily="2" charset="-127"/>
                <a:cs typeface="달래@Na-Born201403" panose="02010504000101010101" pitchFamily="2" charset="-127"/>
              </a:rPr>
              <a:t>이정민 </a:t>
            </a:r>
            <a:endParaRPr lang="en-US" altLang="ko-KR" sz="3600" dirty="0" smtClean="0">
              <a:ln>
                <a:solidFill>
                  <a:schemeClr val="tx1">
                    <a:alpha val="30000"/>
                  </a:schemeClr>
                </a:solidFill>
              </a:ln>
              <a:latin typeface="CPMono_v07 Light" panose="02000509030000020004" pitchFamily="49" charset="0"/>
              <a:ea typeface="pil" panose="02000000000000000000" pitchFamily="2" charset="-127"/>
              <a:cs typeface="달래@Na-Born201403" panose="02010504000101010101" pitchFamily="2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3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CPMono_v07 Light" panose="02000509030000020004" pitchFamily="49" charset="0"/>
                <a:ea typeface="pil" panose="02000000000000000000" pitchFamily="2" charset="-127"/>
                <a:cs typeface="달래@Na-Born201403" panose="02010504000101010101" pitchFamily="2" charset="-127"/>
              </a:rPr>
              <a:t>장은</a:t>
            </a:r>
            <a:r>
              <a:rPr lang="ko-KR" altLang="en-US" sz="3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CPMono_v07 Light" panose="02000509030000020004" pitchFamily="49" charset="0"/>
                <a:ea typeface="pil" panose="02000000000000000000" pitchFamily="2" charset="-127"/>
                <a:cs typeface="달래@Na-Born201403" panose="02010504000101010101" pitchFamily="2" charset="-127"/>
              </a:rPr>
              <a:t>조</a:t>
            </a:r>
            <a:endParaRPr lang="en-US" altLang="ko-KR" sz="3600" dirty="0">
              <a:ln>
                <a:solidFill>
                  <a:schemeClr val="tx1">
                    <a:alpha val="30000"/>
                  </a:schemeClr>
                </a:solidFill>
              </a:ln>
              <a:latin typeface="CPMono_v07 Light" panose="02000509030000020004" pitchFamily="49" charset="0"/>
              <a:ea typeface="pil" panose="02000000000000000000" pitchFamily="2" charset="-127"/>
              <a:cs typeface="달래@Na-Born201403" panose="02010504000101010101" pitchFamily="2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038350" y="703808"/>
            <a:ext cx="5886450" cy="415498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88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CPMono_v07 Light" panose="02000509030000020004" pitchFamily="49" charset="0"/>
                <a:ea typeface="pil" panose="02000000000000000000" pitchFamily="2" charset="-127"/>
                <a:cs typeface="달래@Na-Born201403" panose="02010504000101010101" pitchFamily="2" charset="-127"/>
              </a:rPr>
              <a:t>Python</a:t>
            </a:r>
          </a:p>
          <a:p>
            <a:r>
              <a:rPr lang="en-US" altLang="ko-KR" sz="88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CPMono_v07 Light" panose="02000509030000020004" pitchFamily="49" charset="0"/>
                <a:ea typeface="pil" panose="02000000000000000000" pitchFamily="2" charset="-127"/>
                <a:cs typeface="달래@Na-Born201403" panose="02010504000101010101" pitchFamily="2" charset="-127"/>
              </a:rPr>
              <a:t>5.1~5.4 </a:t>
            </a:r>
            <a:r>
              <a:rPr lang="ko-KR" altLang="en-US" sz="88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CPMono_v07 Light" panose="02000509030000020004" pitchFamily="49" charset="0"/>
                <a:ea typeface="pil" panose="02000000000000000000" pitchFamily="2" charset="-127"/>
                <a:cs typeface="달래@Na-Born201403" panose="02010504000101010101" pitchFamily="2" charset="-127"/>
              </a:rPr>
              <a:t>복습과제</a:t>
            </a:r>
            <a:endParaRPr lang="en-US" altLang="ko-KR" sz="8800" dirty="0">
              <a:ln>
                <a:solidFill>
                  <a:schemeClr val="tx1">
                    <a:alpha val="30000"/>
                  </a:schemeClr>
                </a:solidFill>
              </a:ln>
              <a:latin typeface="CPMono_v07 Light" panose="02000509030000020004" pitchFamily="49" charset="0"/>
              <a:ea typeface="pil" panose="02000000000000000000" pitchFamily="2" charset="-127"/>
              <a:cs typeface="달래@Na-Born201403" panose="02010504000101010101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98312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/>
          <p:cNvSpPr/>
          <p:nvPr/>
        </p:nvSpPr>
        <p:spPr>
          <a:xfrm flipH="1" flipV="1">
            <a:off x="6096000" y="0"/>
            <a:ext cx="6096000" cy="6858000"/>
          </a:xfrm>
          <a:prstGeom prst="rtTriangle">
            <a:avLst/>
          </a:prstGeom>
          <a:solidFill>
            <a:srgbClr val="6C7B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>
            <a:cxnSpLocks/>
          </p:cNvCxnSpPr>
          <p:nvPr/>
        </p:nvCxnSpPr>
        <p:spPr>
          <a:xfrm>
            <a:off x="7181850" y="1847850"/>
            <a:ext cx="3295650" cy="3638550"/>
          </a:xfrm>
          <a:prstGeom prst="line">
            <a:avLst/>
          </a:prstGeom>
          <a:ln>
            <a:solidFill>
              <a:srgbClr val="6063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083144" y="348525"/>
            <a:ext cx="3526956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600" spc="600" dirty="0" smtClean="0">
                <a:ln>
                  <a:solidFill>
                    <a:sysClr val="windowText" lastClr="000000">
                      <a:alpha val="30000"/>
                    </a:sysClr>
                  </a:solidFill>
                </a:ln>
                <a:solidFill>
                  <a:sysClr val="windowText" lastClr="000000"/>
                </a:solidFill>
                <a:latin typeface="CPMono_v07 Light" panose="02000509030000020004" pitchFamily="49" charset="0"/>
                <a:ea typeface="-윤디자인웹바탕" panose="02030600000101010101" pitchFamily="18" charset="-127"/>
                <a:cs typeface="달래@Na-Born201403" panose="02010504000101010101" pitchFamily="2" charset="-127"/>
              </a:rPr>
              <a:t>Q1</a:t>
            </a:r>
            <a:endParaRPr lang="en-US" altLang="ko-KR" sz="3600" spc="600" dirty="0">
              <a:ln>
                <a:solidFill>
                  <a:sysClr val="windowText" lastClr="000000">
                    <a:alpha val="30000"/>
                  </a:sysClr>
                </a:solidFill>
              </a:ln>
              <a:solidFill>
                <a:sysClr val="windowText" lastClr="000000"/>
              </a:solidFill>
              <a:latin typeface="CPMono_v07 Light" panose="02000509030000020004" pitchFamily="49" charset="0"/>
              <a:ea typeface="-윤디자인웹바탕" panose="02030600000101010101" pitchFamily="18" charset="-127"/>
              <a:cs typeface="달래@Na-Born201403" panose="02010504000101010101" pitchFamily="2" charset="-127"/>
            </a:endParaRPr>
          </a:p>
        </p:txBody>
      </p:sp>
      <p:sp>
        <p:nvSpPr>
          <p:cNvPr id="14" name="직각 삼각형 13"/>
          <p:cNvSpPr/>
          <p:nvPr/>
        </p:nvSpPr>
        <p:spPr>
          <a:xfrm flipV="1">
            <a:off x="1014564" y="1158240"/>
            <a:ext cx="324000" cy="324000"/>
          </a:xfrm>
          <a:prstGeom prst="rtTriangle">
            <a:avLst/>
          </a:prstGeom>
          <a:solidFill>
            <a:srgbClr val="6C7B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1176564" y="1536174"/>
            <a:ext cx="5623660" cy="511524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Cal1 = Calculator([1,2,3,4,5])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이고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</a:p>
          <a:p>
            <a:pPr>
              <a:lnSpc>
                <a:spcPct val="90000"/>
              </a:lnSpc>
            </a:pP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Cal2 = Calculator([6,7,8,9,10])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라고 정의했을 때 다음과 같이 동작하는 클래스 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Calculator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를 작성해보세요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90000"/>
              </a:lnSpc>
            </a:pPr>
            <a:endParaRPr lang="en-US" altLang="ko-KR" sz="24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90000"/>
              </a:lnSpc>
            </a:pPr>
            <a:r>
              <a: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&gt;&gt;&gt; 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Cal1.sum( ) </a:t>
            </a:r>
          </a:p>
          <a:p>
            <a:pPr>
              <a:lnSpc>
                <a:spcPct val="90000"/>
              </a:lnSpc>
            </a:pP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15</a:t>
            </a:r>
          </a:p>
          <a:p>
            <a:pPr>
              <a:lnSpc>
                <a:spcPct val="90000"/>
              </a:lnSpc>
            </a:pP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&gt;&gt;&gt; Cal1.avg ( )</a:t>
            </a:r>
          </a:p>
          <a:p>
            <a:pPr>
              <a:lnSpc>
                <a:spcPct val="90000"/>
              </a:lnSpc>
            </a:pP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3.0</a:t>
            </a:r>
          </a:p>
          <a:p>
            <a:pPr>
              <a:lnSpc>
                <a:spcPct val="90000"/>
              </a:lnSpc>
            </a:pP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&gt;&gt;&gt; Cal2.sum( )</a:t>
            </a:r>
          </a:p>
          <a:p>
            <a:pPr>
              <a:lnSpc>
                <a:spcPct val="90000"/>
              </a:lnSpc>
            </a:pP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40</a:t>
            </a:r>
          </a:p>
          <a:p>
            <a:pPr>
              <a:lnSpc>
                <a:spcPct val="90000"/>
              </a:lnSpc>
            </a:pP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&gt;&gt;&gt; Cal2.avg ( )</a:t>
            </a:r>
          </a:p>
          <a:p>
            <a:pPr>
              <a:lnSpc>
                <a:spcPct val="90000"/>
              </a:lnSpc>
            </a:pP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8.0 </a:t>
            </a:r>
          </a:p>
          <a:p>
            <a:pPr>
              <a:lnSpc>
                <a:spcPct val="90000"/>
              </a:lnSpc>
            </a:pP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dist"/>
            <a:endParaRPr lang="en-US" altLang="ko-KR" sz="2400" dirty="0">
              <a:ln>
                <a:solidFill>
                  <a:srgbClr val="756F73">
                    <a:alpha val="30000"/>
                  </a:srgbClr>
                </a:solidFill>
              </a:ln>
              <a:solidFill>
                <a:srgbClr val="756F73"/>
              </a:solidFill>
              <a:latin typeface="CPMono_v07 Light" panose="02000509030000020004" pitchFamily="49" charset="0"/>
              <a:ea typeface="-윤디자인웹바탕" panose="02030600000101010101" pitchFamily="18" charset="-127"/>
              <a:cs typeface="달래@Na-Born201403" panose="02010504000101010101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16004066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/>
          <p:cNvSpPr/>
          <p:nvPr/>
        </p:nvSpPr>
        <p:spPr>
          <a:xfrm flipH="1" flipV="1">
            <a:off x="6096000" y="0"/>
            <a:ext cx="6096000" cy="6858000"/>
          </a:xfrm>
          <a:prstGeom prst="rtTriangle">
            <a:avLst/>
          </a:prstGeom>
          <a:solidFill>
            <a:srgbClr val="6C7B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>
            <a:cxnSpLocks/>
          </p:cNvCxnSpPr>
          <p:nvPr/>
        </p:nvCxnSpPr>
        <p:spPr>
          <a:xfrm>
            <a:off x="7181850" y="1847850"/>
            <a:ext cx="3295650" cy="3638550"/>
          </a:xfrm>
          <a:prstGeom prst="line">
            <a:avLst/>
          </a:prstGeom>
          <a:ln>
            <a:solidFill>
              <a:srgbClr val="6063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083144" y="348525"/>
            <a:ext cx="3526956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600" spc="600" dirty="0" smtClean="0">
                <a:ln>
                  <a:solidFill>
                    <a:sysClr val="windowText" lastClr="000000">
                      <a:alpha val="30000"/>
                    </a:sysClr>
                  </a:solidFill>
                </a:ln>
                <a:solidFill>
                  <a:sysClr val="windowText" lastClr="000000"/>
                </a:solidFill>
                <a:latin typeface="CPMono_v07 Light" panose="02000509030000020004" pitchFamily="49" charset="0"/>
                <a:ea typeface="-윤디자인웹바탕" panose="02030600000101010101" pitchFamily="18" charset="-127"/>
                <a:cs typeface="달래@Na-Born201403" panose="02010504000101010101" pitchFamily="2" charset="-127"/>
              </a:rPr>
              <a:t>Q2</a:t>
            </a:r>
            <a:endParaRPr lang="en-US" altLang="ko-KR" sz="3600" spc="600" dirty="0">
              <a:ln>
                <a:solidFill>
                  <a:sysClr val="windowText" lastClr="000000">
                    <a:alpha val="30000"/>
                  </a:sysClr>
                </a:solidFill>
              </a:ln>
              <a:solidFill>
                <a:sysClr val="windowText" lastClr="000000"/>
              </a:solidFill>
              <a:latin typeface="CPMono_v07 Light" panose="02000509030000020004" pitchFamily="49" charset="0"/>
              <a:ea typeface="-윤디자인웹바탕" panose="02030600000101010101" pitchFamily="18" charset="-127"/>
              <a:cs typeface="달래@Na-Born201403" panose="02010504000101010101" pitchFamily="2" charset="-127"/>
            </a:endParaRPr>
          </a:p>
        </p:txBody>
      </p:sp>
      <p:sp>
        <p:nvSpPr>
          <p:cNvPr id="14" name="직각 삼각형 13"/>
          <p:cNvSpPr/>
          <p:nvPr/>
        </p:nvSpPr>
        <p:spPr>
          <a:xfrm flipV="1">
            <a:off x="1014564" y="1158240"/>
            <a:ext cx="324000" cy="324000"/>
          </a:xfrm>
          <a:prstGeom prst="rtTriangle">
            <a:avLst/>
          </a:prstGeom>
          <a:solidFill>
            <a:srgbClr val="6C7B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1176564" y="1536174"/>
            <a:ext cx="5623660" cy="415498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2~9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까지 원하는 숫자를 입력한 후 그에 해당하는 숫자의 구구단을 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한 줄로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출력하는 프로그램을 작성해보세요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직접 입력해야 하는 값은 파란색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입니다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</a:p>
          <a:p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[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출력 예시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]</a:t>
            </a:r>
          </a:p>
          <a:p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구구단을 출력할 숫자를 입력하세요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(2~9) : </a:t>
            </a:r>
            <a:r>
              <a:rPr lang="en-US" altLang="ko-KR" sz="2400" dirty="0">
                <a:solidFill>
                  <a:srgbClr val="00B0F0"/>
                </a:solidFill>
              </a:rPr>
              <a:t>2</a:t>
            </a:r>
          </a:p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2 4 6 8 10 12 14 16 18</a:t>
            </a:r>
          </a:p>
          <a:p>
            <a:pPr algn="dist"/>
            <a:endParaRPr lang="en-US" altLang="ko-KR" sz="2400" dirty="0">
              <a:ln>
                <a:solidFill>
                  <a:srgbClr val="756F73">
                    <a:alpha val="30000"/>
                  </a:srgbClr>
                </a:solidFill>
              </a:ln>
              <a:solidFill>
                <a:srgbClr val="756F73"/>
              </a:solidFill>
              <a:latin typeface="CPMono_v07 Light" panose="02000509030000020004" pitchFamily="49" charset="0"/>
              <a:ea typeface="-윤디자인웹바탕" panose="02030600000101010101" pitchFamily="18" charset="-127"/>
              <a:cs typeface="달래@Na-Born201403" panose="02010504000101010101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23193639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/>
          <p:cNvSpPr/>
          <p:nvPr/>
        </p:nvSpPr>
        <p:spPr>
          <a:xfrm flipH="1" flipV="1">
            <a:off x="6096000" y="0"/>
            <a:ext cx="6096000" cy="6858000"/>
          </a:xfrm>
          <a:prstGeom prst="rtTriangle">
            <a:avLst/>
          </a:prstGeom>
          <a:solidFill>
            <a:srgbClr val="6C7B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>
            <a:cxnSpLocks/>
          </p:cNvCxnSpPr>
          <p:nvPr/>
        </p:nvCxnSpPr>
        <p:spPr>
          <a:xfrm>
            <a:off x="7181850" y="1847850"/>
            <a:ext cx="3295650" cy="3638550"/>
          </a:xfrm>
          <a:prstGeom prst="line">
            <a:avLst/>
          </a:prstGeom>
          <a:ln>
            <a:solidFill>
              <a:srgbClr val="6063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083144" y="348525"/>
            <a:ext cx="3526956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600" spc="600" dirty="0" smtClean="0">
                <a:ln>
                  <a:solidFill>
                    <a:sysClr val="windowText" lastClr="000000">
                      <a:alpha val="30000"/>
                    </a:sysClr>
                  </a:solidFill>
                </a:ln>
                <a:solidFill>
                  <a:sysClr val="windowText" lastClr="000000"/>
                </a:solidFill>
                <a:latin typeface="CPMono_v07 Light" panose="02000509030000020004" pitchFamily="49" charset="0"/>
                <a:ea typeface="-윤디자인웹바탕" panose="02030600000101010101" pitchFamily="18" charset="-127"/>
                <a:cs typeface="달래@Na-Born201403" panose="02010504000101010101" pitchFamily="2" charset="-127"/>
              </a:rPr>
              <a:t>Q3</a:t>
            </a:r>
            <a:endParaRPr lang="en-US" altLang="ko-KR" sz="3600" spc="600" dirty="0">
              <a:ln>
                <a:solidFill>
                  <a:sysClr val="windowText" lastClr="000000">
                    <a:alpha val="30000"/>
                  </a:sysClr>
                </a:solidFill>
              </a:ln>
              <a:solidFill>
                <a:sysClr val="windowText" lastClr="000000"/>
              </a:solidFill>
              <a:latin typeface="CPMono_v07 Light" panose="02000509030000020004" pitchFamily="49" charset="0"/>
              <a:ea typeface="-윤디자인웹바탕" panose="02030600000101010101" pitchFamily="18" charset="-127"/>
              <a:cs typeface="달래@Na-Born201403" panose="02010504000101010101" pitchFamily="2" charset="-127"/>
            </a:endParaRPr>
          </a:p>
        </p:txBody>
      </p:sp>
      <p:sp>
        <p:nvSpPr>
          <p:cNvPr id="14" name="직각 삼각형 13"/>
          <p:cNvSpPr/>
          <p:nvPr/>
        </p:nvSpPr>
        <p:spPr>
          <a:xfrm flipV="1">
            <a:off x="1014564" y="1158240"/>
            <a:ext cx="324000" cy="324000"/>
          </a:xfrm>
          <a:prstGeom prst="rtTriangle">
            <a:avLst/>
          </a:prstGeom>
          <a:solidFill>
            <a:srgbClr val="6C7B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1176564" y="1536174"/>
            <a:ext cx="7053036" cy="563231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직사각형을 나타내는 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Rectangle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클래스를 다음과 같이 정의하시오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&lt;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처리 조건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&gt; </a:t>
            </a:r>
          </a:p>
          <a:p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클래스 변수 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가로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(width),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세로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(height)</a:t>
            </a:r>
          </a:p>
          <a:p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클래스 함수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(area) :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사각형의 넓이를 구하는 함수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클래스 함수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n-US" altLang="ko-KR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circum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 :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사각형의 둘레를 구하는 함수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출력 예시에서 파란색 부분은 입력하는 부분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</a:p>
          <a:p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[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출력 예시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]</a:t>
            </a:r>
          </a:p>
          <a:p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사각형의 가로 입력 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</a:t>
            </a:r>
            <a:r>
              <a:rPr lang="en-US" altLang="ko-KR" sz="2400" dirty="0">
                <a:solidFill>
                  <a:srgbClr val="0070C0"/>
                </a:solidFill>
              </a:rPr>
              <a:t>10</a:t>
            </a:r>
          </a:p>
          <a:p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사각형의 세로 입력 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</a:t>
            </a:r>
            <a:r>
              <a:rPr lang="en-US" altLang="ko-KR" sz="2400" dirty="0">
                <a:solidFill>
                  <a:srgbClr val="0070C0"/>
                </a:solidFill>
              </a:rPr>
              <a:t> 20</a:t>
            </a:r>
          </a:p>
          <a:p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사각형의 넓이 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200</a:t>
            </a:r>
          </a:p>
          <a:p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사각형의 둘레 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60</a:t>
            </a:r>
          </a:p>
          <a:p>
            <a:pPr algn="dist"/>
            <a:endParaRPr lang="en-US" altLang="ko-KR" sz="2400" dirty="0">
              <a:ln>
                <a:solidFill>
                  <a:srgbClr val="756F73">
                    <a:alpha val="30000"/>
                  </a:srgbClr>
                </a:solidFill>
              </a:ln>
              <a:solidFill>
                <a:srgbClr val="756F73"/>
              </a:solidFill>
              <a:latin typeface="CPMono_v07 Light" panose="02000509030000020004" pitchFamily="49" charset="0"/>
              <a:ea typeface="-윤디자인웹바탕" panose="02030600000101010101" pitchFamily="18" charset="-127"/>
              <a:cs typeface="달래@Na-Born201403" panose="02010504000101010101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2178204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/>
          <p:cNvSpPr/>
          <p:nvPr/>
        </p:nvSpPr>
        <p:spPr>
          <a:xfrm flipH="1" flipV="1">
            <a:off x="6096000" y="0"/>
            <a:ext cx="6096000" cy="6858000"/>
          </a:xfrm>
          <a:prstGeom prst="rtTriangle">
            <a:avLst/>
          </a:prstGeom>
          <a:solidFill>
            <a:srgbClr val="6C7B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>
            <a:cxnSpLocks/>
          </p:cNvCxnSpPr>
          <p:nvPr/>
        </p:nvCxnSpPr>
        <p:spPr>
          <a:xfrm>
            <a:off x="7181850" y="1847850"/>
            <a:ext cx="3295650" cy="3638550"/>
          </a:xfrm>
          <a:prstGeom prst="line">
            <a:avLst/>
          </a:prstGeom>
          <a:ln>
            <a:solidFill>
              <a:srgbClr val="6063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083144" y="348525"/>
            <a:ext cx="3526956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600" spc="600" dirty="0" smtClean="0">
                <a:ln>
                  <a:solidFill>
                    <a:sysClr val="windowText" lastClr="000000">
                      <a:alpha val="30000"/>
                    </a:sysClr>
                  </a:solidFill>
                </a:ln>
                <a:solidFill>
                  <a:sysClr val="windowText" lastClr="000000"/>
                </a:solidFill>
                <a:latin typeface="CPMono_v07 Light" panose="02000509030000020004" pitchFamily="49" charset="0"/>
                <a:ea typeface="-윤디자인웹바탕" panose="02030600000101010101" pitchFamily="18" charset="-127"/>
                <a:cs typeface="달래@Na-Born201403" panose="02010504000101010101" pitchFamily="2" charset="-127"/>
              </a:rPr>
              <a:t>Q4</a:t>
            </a:r>
            <a:endParaRPr lang="en-US" altLang="ko-KR" sz="3600" spc="600" dirty="0">
              <a:ln>
                <a:solidFill>
                  <a:sysClr val="windowText" lastClr="000000">
                    <a:alpha val="30000"/>
                  </a:sysClr>
                </a:solidFill>
              </a:ln>
              <a:solidFill>
                <a:sysClr val="windowText" lastClr="000000"/>
              </a:solidFill>
              <a:latin typeface="CPMono_v07 Light" panose="02000509030000020004" pitchFamily="49" charset="0"/>
              <a:ea typeface="-윤디자인웹바탕" panose="02030600000101010101" pitchFamily="18" charset="-127"/>
              <a:cs typeface="달래@Na-Born201403" panose="02010504000101010101" pitchFamily="2" charset="-127"/>
            </a:endParaRPr>
          </a:p>
        </p:txBody>
      </p:sp>
      <p:sp>
        <p:nvSpPr>
          <p:cNvPr id="14" name="직각 삼각형 13"/>
          <p:cNvSpPr/>
          <p:nvPr/>
        </p:nvSpPr>
        <p:spPr>
          <a:xfrm flipV="1">
            <a:off x="921144" y="994856"/>
            <a:ext cx="324000" cy="324000"/>
          </a:xfrm>
          <a:prstGeom prst="rtTriangle">
            <a:avLst/>
          </a:prstGeom>
          <a:solidFill>
            <a:srgbClr val="6C7B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921144" y="1328456"/>
            <a:ext cx="6912216" cy="600164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각자 본인의 이름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성별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나이를 갖는 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person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클래스를 만들어 보세요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&lt;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처리 조건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&gt;</a:t>
            </a:r>
          </a:p>
          <a:p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클래스 변수 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이름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(name) ,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성별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(gender),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나이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(age)</a:t>
            </a:r>
          </a:p>
          <a:p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클래스 함수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(display) :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이름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성별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나이 출력 기능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출력 예시에서 파란색 부분은 입력하는 부분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</a:p>
          <a:p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[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출력 예시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]</a:t>
            </a:r>
          </a:p>
          <a:p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나이 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</a:t>
            </a:r>
            <a:r>
              <a:rPr lang="en-US" altLang="ko-KR" sz="2400" dirty="0">
                <a:solidFill>
                  <a:srgbClr val="0070C0"/>
                </a:solidFill>
              </a:rPr>
              <a:t>21</a:t>
            </a:r>
          </a:p>
          <a:p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이름 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</a:t>
            </a:r>
            <a:r>
              <a:rPr lang="ko-KR" altLang="en-US" sz="2400" dirty="0">
                <a:solidFill>
                  <a:srgbClr val="0070C0"/>
                </a:solidFill>
              </a:rPr>
              <a:t>장은조</a:t>
            </a:r>
            <a:endParaRPr lang="en-US" altLang="ko-KR" sz="2400" dirty="0">
              <a:solidFill>
                <a:srgbClr val="0070C0"/>
              </a:solidFill>
            </a:endParaRPr>
          </a:p>
          <a:p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성별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(male/female) : </a:t>
            </a:r>
            <a:r>
              <a:rPr lang="en-US" altLang="ko-KR" sz="2400" dirty="0">
                <a:solidFill>
                  <a:srgbClr val="0070C0"/>
                </a:solidFill>
              </a:rPr>
              <a:t>female</a:t>
            </a:r>
          </a:p>
          <a:p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이름 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장은조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성별 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female</a:t>
            </a:r>
          </a:p>
          <a:p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나이 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21</a:t>
            </a:r>
          </a:p>
          <a:p>
            <a:pPr algn="dist"/>
            <a:endParaRPr lang="en-US" altLang="ko-KR" sz="2400" dirty="0">
              <a:ln>
                <a:solidFill>
                  <a:srgbClr val="756F73">
                    <a:alpha val="30000"/>
                  </a:srgbClr>
                </a:solidFill>
              </a:ln>
              <a:solidFill>
                <a:srgbClr val="756F73"/>
              </a:solidFill>
              <a:latin typeface="CPMono_v07 Light" panose="02000509030000020004" pitchFamily="49" charset="0"/>
              <a:ea typeface="-윤디자인웹바탕" panose="02030600000101010101" pitchFamily="18" charset="-127"/>
              <a:cs typeface="달래@Na-Born201403" panose="02010504000101010101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77803185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403949" y="3358580"/>
            <a:ext cx="5623660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dist"/>
            <a:r>
              <a:rPr lang="ko-KR" altLang="en-US" sz="4800" dirty="0" smtClean="0">
                <a:ln>
                  <a:solidFill>
                    <a:srgbClr val="756F73">
                      <a:alpha val="30000"/>
                    </a:srgbClr>
                  </a:solidFill>
                </a:ln>
                <a:solidFill>
                  <a:srgbClr val="756F73"/>
                </a:solidFill>
                <a:latin typeface="Engravers MT" panose="02090707080505020304" pitchFamily="18" charset="0"/>
                <a:ea typeface="-윤디자인웹바탕" panose="02030600000101010101" pitchFamily="18" charset="-127"/>
                <a:cs typeface="달래@Na-Born201403" panose="02010504000101010101" pitchFamily="2" charset="-127"/>
              </a:rPr>
              <a:t>고생하셨습니</a:t>
            </a:r>
            <a:r>
              <a:rPr lang="ko-KR" altLang="en-US" sz="4800" dirty="0">
                <a:ln>
                  <a:solidFill>
                    <a:srgbClr val="756F73">
                      <a:alpha val="30000"/>
                    </a:srgbClr>
                  </a:solidFill>
                </a:ln>
                <a:solidFill>
                  <a:srgbClr val="756F73"/>
                </a:solidFill>
                <a:latin typeface="Engravers MT" panose="02090707080505020304" pitchFamily="18" charset="0"/>
                <a:ea typeface="-윤디자인웹바탕" panose="02030600000101010101" pitchFamily="18" charset="-127"/>
                <a:cs typeface="달래@Na-Born201403" panose="02010504000101010101" pitchFamily="2" charset="-127"/>
              </a:rPr>
              <a:t>다</a:t>
            </a:r>
            <a:endParaRPr lang="en-US" altLang="ko-KR" sz="4800" dirty="0">
              <a:ln>
                <a:solidFill>
                  <a:srgbClr val="756F73">
                    <a:alpha val="30000"/>
                  </a:srgbClr>
                </a:solidFill>
              </a:ln>
              <a:solidFill>
                <a:srgbClr val="756F73"/>
              </a:solidFill>
              <a:latin typeface="Engravers MT" panose="02090707080505020304" pitchFamily="18" charset="0"/>
              <a:ea typeface="-윤디자인웹바탕" panose="02030600000101010101" pitchFamily="18" charset="-127"/>
              <a:cs typeface="달래@Na-Born201403" panose="02010504000101010101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55450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  <a:ln>
          <a:noFill/>
        </a:ln>
      </a:spPr>
      <a:bodyPr wrap="square" rtlCol="0">
        <a:spAutoFit/>
      </a:bodyPr>
      <a:lstStyle>
        <a:defPPr algn="dist">
          <a:lnSpc>
            <a:spcPct val="120000"/>
          </a:lnSpc>
          <a:defRPr sz="2000" dirty="0" smtClean="0">
            <a:ln>
              <a:solidFill>
                <a:schemeClr val="tx1">
                  <a:alpha val="30000"/>
                </a:schemeClr>
              </a:solidFill>
            </a:ln>
            <a:latin typeface="CPMono_v07 Light" panose="02000509030000020004" pitchFamily="49" charset="0"/>
            <a:ea typeface="pil" panose="02000000000000000000" pitchFamily="2" charset="-127"/>
            <a:cs typeface="달래@Na-Born201403" panose="02010504000101010101" pitchFamily="2" charset="-127"/>
          </a:defRPr>
        </a:defPPr>
      </a:lstStyle>
    </a:txDef>
  </a:objectDefaults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</TotalTime>
  <Words>251</Words>
  <Application>Microsoft Office PowerPoint</Application>
  <PresentationFormat>사용자 지정</PresentationFormat>
  <Paragraphs>51</Paragraphs>
  <Slides>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15" baseType="lpstr">
      <vt:lpstr>굴림</vt:lpstr>
      <vt:lpstr>Arial</vt:lpstr>
      <vt:lpstr>pil</vt:lpstr>
      <vt:lpstr>달래@Na-Born201403</vt:lpstr>
      <vt:lpstr>-윤디자인웹바탕</vt:lpstr>
      <vt:lpstr>CPMono_v07 Light</vt:lpstr>
      <vt:lpstr>맑은 고딕</vt:lpstr>
      <vt:lpstr>Engravers MT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피티피플</dc:creator>
  <cp:lastModifiedBy>jungm</cp:lastModifiedBy>
  <cp:revision>23</cp:revision>
  <dcterms:created xsi:type="dcterms:W3CDTF">2017-04-07T05:33:50Z</dcterms:created>
  <dcterms:modified xsi:type="dcterms:W3CDTF">2019-09-24T01:31:10Z</dcterms:modified>
</cp:coreProperties>
</file>